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78" r:id="rId5"/>
    <p:sldId id="25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8" r:id="rId17"/>
    <p:sldId id="289" r:id="rId18"/>
    <p:sldId id="290" r:id="rId19"/>
    <p:sldId id="292" r:id="rId20"/>
    <p:sldId id="293" r:id="rId21"/>
    <p:sldId id="294" r:id="rId22"/>
    <p:sldId id="295" r:id="rId23"/>
    <p:sldId id="296" r:id="rId24"/>
    <p:sldId id="297" r:id="rId25"/>
    <p:sldId id="275" r:id="rId26"/>
  </p:sldIdLst>
  <p:sldSz cx="18288000" cy="10287000"/>
  <p:notesSz cx="6858000" cy="9144000"/>
  <p:embeddedFontLst>
    <p:embeddedFont>
      <p:font typeface="Corbel" panose="020B0503020204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1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ybercu@ncua.gov" TargetMode="External"/><Relationship Id="rId5" Type="http://schemas.openxmlformats.org/officeDocument/2006/relationships/hyperlink" Target="https://web1.zixmail.net/s/login?b=ncua" TargetMode="External"/><Relationship Id="rId4" Type="http://schemas.openxmlformats.org/officeDocument/2006/relationships/hyperlink" Target="https://cyberreports.ncua.gov/dcs_external?id=dcs_ext_cat_item&amp;sys_id=8ac330ad47174e50c6cdf9ee626d43cb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tc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incen.gov/resources/advisories/fincen-advisory-fin-2016-a00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www.cisa.gov/sites/default/files/2023-03/cisa_cpg_checklist_v1.0.1_final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mailto:washland@synergentcorp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7F1B4-FD5C-2720-8B34-112361B7C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7538" y="377618"/>
            <a:ext cx="16857239" cy="9566482"/>
          </a:xfrm>
          <a:prstGeom prst="rect">
            <a:avLst/>
          </a:prstGeom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7319A-F50F-9026-29F2-2204A285F553}"/>
              </a:ext>
            </a:extLst>
          </p:cNvPr>
          <p:cNvSpPr txBox="1"/>
          <p:nvPr/>
        </p:nvSpPr>
        <p:spPr>
          <a:xfrm>
            <a:off x="990600" y="800100"/>
            <a:ext cx="15773400" cy="5541978"/>
          </a:xfrm>
          <a:prstGeom prst="rect">
            <a:avLst/>
          </a:prstGeom>
          <a:noFill/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52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RecoveryPro – </a:t>
            </a:r>
          </a:p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52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Issues, Examiner Focus, and Cybersecurity</a:t>
            </a:r>
          </a:p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z="3200" b="1" spc="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3200" b="1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Bill Ashland</a:t>
            </a:r>
          </a:p>
        </p:txBody>
      </p:sp>
    </p:spTree>
    <p:extLst>
      <p:ext uri="{BB962C8B-B14F-4D97-AF65-F5344CB8AC3E}">
        <p14:creationId xmlns:p14="http://schemas.microsoft.com/office/powerpoint/2010/main" val="3014792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Incident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574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</a:rPr>
              <a:t>Emergency Powers: </a:t>
            </a:r>
          </a:p>
          <a:p>
            <a:pPr>
              <a:lnSpc>
                <a:spcPct val="114000"/>
              </a:lnSpc>
            </a:pPr>
            <a:r>
              <a:rPr lang="en-US" sz="3600" dirty="0">
                <a:solidFill>
                  <a:srgbClr val="0070C0"/>
                </a:solidFill>
              </a:rPr>
              <a:t>If we are in a crisis/BCP event, what operational changes are implemented at the credit union and/or emergency powers granted to the Incident Management Team/Team Leader? Typically, these include: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Purchase Limits: 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Cash Limits: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Personnel Issues: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Contractual Authority: 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Others?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7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Incident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7003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Reporting and notification:</a:t>
            </a:r>
          </a:p>
          <a:p>
            <a:pPr marL="914400" lvl="1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</a:rPr>
              <a:t>NCUA Catastrophic Act Reporting –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Federally insured credit unions are required to notify regional NCUA director within 5 business days of any catastrophic act that occurs at its office(s).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A </a:t>
            </a:r>
            <a:r>
              <a:rPr lang="en-US" sz="3600" b="1" dirty="0">
                <a:solidFill>
                  <a:srgbClr val="0070C0"/>
                </a:solidFill>
              </a:rPr>
              <a:t>catastrophic act </a:t>
            </a:r>
            <a:r>
              <a:rPr lang="en-US" sz="3600" dirty="0">
                <a:solidFill>
                  <a:srgbClr val="0070C0"/>
                </a:solidFill>
              </a:rPr>
              <a:t>is any disaster resulting in destruction or damage to the credit union or an interruption in </a:t>
            </a:r>
            <a:r>
              <a:rPr lang="en-US" sz="3600" b="1" dirty="0">
                <a:solidFill>
                  <a:srgbClr val="0070C0"/>
                </a:solidFill>
              </a:rPr>
              <a:t>vital member services </a:t>
            </a:r>
            <a:r>
              <a:rPr lang="en-US" sz="3600" dirty="0">
                <a:solidFill>
                  <a:srgbClr val="0070C0"/>
                </a:solidFill>
              </a:rPr>
              <a:t>projected to last more than 2 consecutive business days. 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</a:rPr>
              <a:t>Vital members services </a:t>
            </a:r>
            <a:r>
              <a:rPr lang="en-US" sz="3600" dirty="0">
                <a:solidFill>
                  <a:srgbClr val="0070C0"/>
                </a:solidFill>
              </a:rPr>
              <a:t>include account inquiries, share withdrawals and deposits, and loan payments and disbursements. 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Afterwards, the credit union must prepare &amp; file a record of the incident at its main office (Where, when, loss amount, contributing deficiencies, &amp; corrective actions).</a:t>
            </a:r>
          </a:p>
        </p:txBody>
      </p:sp>
    </p:spTree>
    <p:extLst>
      <p:ext uri="{BB962C8B-B14F-4D97-AF65-F5344CB8AC3E}">
        <p14:creationId xmlns:p14="http://schemas.microsoft.com/office/powerpoint/2010/main" val="367374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9372600" cy="384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Content: (Within Incident Management) </a:t>
            </a:r>
          </a:p>
          <a:p>
            <a:pPr>
              <a:lnSpc>
                <a:spcPct val="114000"/>
              </a:lnSpc>
            </a:pP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1600: Cyber Incident Response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1650: Cyber Incident Response Process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1660: Cyber Incident Resources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1670: Cyber Incident Resources - Appendix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A6FDE-979A-BBF8-B42F-B74A206B2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2405697"/>
            <a:ext cx="7171428" cy="602857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5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7003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Reporting and notification:</a:t>
            </a:r>
          </a:p>
          <a:p>
            <a:pPr marL="914400" lvl="1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</a:rPr>
              <a:t>Cyber Incident Reporting – 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Federally insured credit unions that experience a </a:t>
            </a:r>
            <a:r>
              <a:rPr lang="en-US" sz="3600" b="1" dirty="0">
                <a:solidFill>
                  <a:srgbClr val="0070C0"/>
                </a:solidFill>
              </a:rPr>
              <a:t>reportable cyber incident</a:t>
            </a:r>
            <a:r>
              <a:rPr lang="en-US" sz="3600" dirty="0">
                <a:solidFill>
                  <a:srgbClr val="0070C0"/>
                </a:solidFill>
              </a:rPr>
              <a:t>, required to notify NCUA ASAP and no later than 72 after it reasonably believes it happened.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A </a:t>
            </a:r>
            <a:r>
              <a:rPr lang="en-US" sz="3600" b="1" dirty="0">
                <a:solidFill>
                  <a:srgbClr val="0070C0"/>
                </a:solidFill>
              </a:rPr>
              <a:t>reportable cyber incident </a:t>
            </a:r>
            <a:r>
              <a:rPr lang="en-US" sz="3600" dirty="0">
                <a:solidFill>
                  <a:srgbClr val="0070C0"/>
                </a:solidFill>
              </a:rPr>
              <a:t>is any substantial cyber incident that leads to:</a:t>
            </a:r>
          </a:p>
          <a:p>
            <a:pPr marL="2114550" lvl="3" indent="-742950">
              <a:lnSpc>
                <a:spcPct val="114000"/>
              </a:lnSpc>
              <a:buFont typeface="+mj-lt"/>
              <a:buAutoNum type="alphaLcParenR"/>
            </a:pPr>
            <a:r>
              <a:rPr lang="en-US" sz="3600" dirty="0">
                <a:solidFill>
                  <a:srgbClr val="0070C0"/>
                </a:solidFill>
              </a:rPr>
              <a:t>A </a:t>
            </a:r>
            <a:r>
              <a:rPr lang="en-US" sz="3600" b="1" dirty="0">
                <a:solidFill>
                  <a:srgbClr val="0070C0"/>
                </a:solidFill>
              </a:rPr>
              <a:t>data compromise </a:t>
            </a:r>
            <a:r>
              <a:rPr lang="en-US" sz="3600" dirty="0">
                <a:solidFill>
                  <a:srgbClr val="0070C0"/>
                </a:solidFill>
              </a:rPr>
              <a:t>or (due to a data compromise) network or member information system impact, disruption of vital member services, or impacts the safety and resiliency of operational/systems and processes.</a:t>
            </a:r>
          </a:p>
          <a:p>
            <a:pPr marL="2114550" lvl="3" indent="-742950">
              <a:lnSpc>
                <a:spcPct val="114000"/>
              </a:lnSpc>
              <a:buFont typeface="+mj-lt"/>
              <a:buAutoNum type="alphaLcParenR"/>
            </a:pPr>
            <a:r>
              <a:rPr lang="en-US" sz="3600" dirty="0">
                <a:solidFill>
                  <a:srgbClr val="0070C0"/>
                </a:solidFill>
              </a:rPr>
              <a:t>A </a:t>
            </a:r>
            <a:r>
              <a:rPr lang="en-US" sz="3600" b="1" dirty="0">
                <a:solidFill>
                  <a:srgbClr val="0070C0"/>
                </a:solidFill>
              </a:rPr>
              <a:t>disruption</a:t>
            </a:r>
            <a:r>
              <a:rPr lang="en-US" sz="3600" dirty="0">
                <a:solidFill>
                  <a:srgbClr val="0070C0"/>
                </a:solidFill>
              </a:rPr>
              <a:t> (business operations, vital member services, member information systems) due to a cyberattack or exploitation of vulnerabilities.</a:t>
            </a:r>
          </a:p>
          <a:p>
            <a:pPr marL="2114550" lvl="3" indent="-742950">
              <a:lnSpc>
                <a:spcPct val="114000"/>
              </a:lnSpc>
              <a:buFont typeface="+mj-lt"/>
              <a:buAutoNum type="alphaLcParenR"/>
            </a:pPr>
            <a:r>
              <a:rPr lang="en-US" sz="3600" dirty="0">
                <a:solidFill>
                  <a:srgbClr val="0070C0"/>
                </a:solidFill>
              </a:rPr>
              <a:t>Either of the above if facilitated through or caused by a third-party provider. </a:t>
            </a:r>
          </a:p>
        </p:txBody>
      </p:sp>
    </p:spTree>
    <p:extLst>
      <p:ext uri="{BB962C8B-B14F-4D97-AF65-F5344CB8AC3E}">
        <p14:creationId xmlns:p14="http://schemas.microsoft.com/office/powerpoint/2010/main" val="1757480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71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Reporting and notification:</a:t>
            </a:r>
          </a:p>
          <a:p>
            <a:pPr marL="914400" lvl="1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</a:rPr>
              <a:t>Cyber Incident Reporting – 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A </a:t>
            </a:r>
            <a:r>
              <a:rPr lang="en-US" sz="3600" b="1" dirty="0">
                <a:solidFill>
                  <a:srgbClr val="0070C0"/>
                </a:solidFill>
              </a:rPr>
              <a:t>reportable cyber incident </a:t>
            </a:r>
            <a:r>
              <a:rPr lang="en-US" sz="3600" dirty="0">
                <a:solidFill>
                  <a:srgbClr val="0070C0"/>
                </a:solidFill>
              </a:rPr>
              <a:t>doe not include any event where the cyber incident was performed in good faith in response to the owner/operators of the system. </a:t>
            </a:r>
          </a:p>
          <a:p>
            <a:pPr marL="914400" lvl="1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</a:rPr>
              <a:t>Definitions –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Compromise – </a:t>
            </a:r>
            <a:r>
              <a:rPr lang="en-US" sz="2800" i="1" dirty="0">
                <a:solidFill>
                  <a:srgbClr val="0070C0"/>
                </a:solidFill>
              </a:rPr>
              <a:t>unauthorized disclosure/modification/substitution/use of data/system/device process</a:t>
            </a:r>
            <a:endParaRPr lang="en-US" sz="3200" i="1" dirty="0">
              <a:solidFill>
                <a:srgbClr val="0070C0"/>
              </a:solidFill>
            </a:endParaRP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Confidentiality – </a:t>
            </a:r>
            <a:r>
              <a:rPr lang="en-US" sz="2800" i="1" dirty="0">
                <a:solidFill>
                  <a:srgbClr val="0070C0"/>
                </a:solidFill>
              </a:rPr>
              <a:t>preserving restrictions on personal/proprietary information access/disclosure</a:t>
            </a:r>
            <a:endParaRPr lang="en-US" sz="3200" i="1" dirty="0">
              <a:solidFill>
                <a:srgbClr val="0070C0"/>
              </a:solidFill>
            </a:endParaRP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Cyber-incident – </a:t>
            </a:r>
            <a:r>
              <a:rPr lang="en-US" sz="2800" i="1" dirty="0">
                <a:solidFill>
                  <a:srgbClr val="0070C0"/>
                </a:solidFill>
              </a:rPr>
              <a:t>occurrence that unlawfully actually or imminently jeopardizes an information system/data</a:t>
            </a:r>
            <a:endParaRPr lang="en-US" sz="3200" i="1" dirty="0">
              <a:solidFill>
                <a:srgbClr val="0070C0"/>
              </a:solidFill>
            </a:endParaRP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Cyber attack – </a:t>
            </a:r>
            <a:r>
              <a:rPr lang="en-US" sz="2800" i="1" dirty="0">
                <a:solidFill>
                  <a:srgbClr val="0070C0"/>
                </a:solidFill>
              </a:rPr>
              <a:t>an attack via cyberspace, to disrupt/disable/destroy/control/steal system or data</a:t>
            </a:r>
            <a:endParaRPr lang="en-US" sz="3200" i="1" dirty="0">
              <a:solidFill>
                <a:srgbClr val="0070C0"/>
              </a:solidFill>
            </a:endParaRP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Disruption – </a:t>
            </a:r>
            <a:r>
              <a:rPr lang="en-US" sz="2800" i="1" dirty="0">
                <a:solidFill>
                  <a:srgbClr val="0070C0"/>
                </a:solidFill>
              </a:rPr>
              <a:t>unplanned event that causes a system to be inoperable for a period of time</a:t>
            </a:r>
            <a:endParaRPr lang="en-US" sz="3200" i="1" dirty="0">
              <a:solidFill>
                <a:srgbClr val="0070C0"/>
              </a:solidFill>
            </a:endParaRP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Integrity – </a:t>
            </a:r>
            <a:r>
              <a:rPr lang="en-US" sz="2800" i="1" dirty="0">
                <a:solidFill>
                  <a:srgbClr val="0070C0"/>
                </a:solidFill>
              </a:rPr>
              <a:t>guarding against improper information modification/destruction, ensuring authenticity</a:t>
            </a:r>
            <a:endParaRPr lang="en-US" sz="3200" i="1" dirty="0">
              <a:solidFill>
                <a:srgbClr val="0070C0"/>
              </a:solidFill>
            </a:endParaRPr>
          </a:p>
          <a:p>
            <a:pPr marL="1371600" lvl="2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Sensitive data – </a:t>
            </a:r>
            <a:r>
              <a:rPr lang="en-US" sz="2800" i="1" dirty="0">
                <a:solidFill>
                  <a:srgbClr val="0070C0"/>
                </a:solidFill>
              </a:rPr>
              <a:t>data that could, by itself or in combination with other data, be used to cause harm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76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71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Reporting and notification:</a:t>
            </a:r>
          </a:p>
          <a:p>
            <a:pPr marL="914400" lvl="1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</a:rPr>
              <a:t>How to report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b="1" kern="10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</a:t>
            </a:r>
            <a:r>
              <a:rPr lang="en-US" sz="3200" b="1" kern="100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NEW</a:t>
            </a:r>
            <a:r>
              <a:rPr lang="en-US" sz="3200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3200" u="none" strike="noStrike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NCUA Online Cyber Incident Reporting System</a:t>
            </a:r>
            <a:endParaRPr lang="en-US" sz="3200" kern="100" dirty="0">
              <a:solidFill>
                <a:srgbClr val="0070C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Call the NCUA at 1-833-CYBERCU (1-833-292-3728) and leave a voicemail; or,</a:t>
            </a:r>
            <a:endParaRPr lang="en-US" sz="3200" kern="100" dirty="0">
              <a:solidFill>
                <a:srgbClr val="0070C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Use the </a:t>
            </a:r>
            <a:r>
              <a:rPr lang="en-US" sz="3200" u="sng" strike="noStrike" kern="1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Credit Union Administration Secure Email Message Center</a:t>
            </a:r>
            <a:r>
              <a:rPr lang="en-US" sz="3200" u="sng" strike="noStrike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(opens new window)</a:t>
            </a:r>
            <a:r>
              <a:rPr lang="en-US" sz="3200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to send a secure email to </a:t>
            </a:r>
            <a:r>
              <a:rPr lang="en-US" sz="3200" u="sng" strike="noStrike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cybercu@ncua.gov</a:t>
            </a:r>
            <a:r>
              <a:rPr lang="en-US" sz="3200" kern="1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What to report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Reporter Name, Title, and callback number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Charter number (exclude leading zeroes) and credit union name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Date and Time you reasonably believe a reportable cyber incident took place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General description of the cyber incident: services impacted, if (not what) sensitive data or member information was compromised, operational impacts. 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8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387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Reporting and notification: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What NOT to include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Sensitive personally identifiable information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Indicators of compromise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Specific vulnerabilities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dirty="0">
                <a:solidFill>
                  <a:srgbClr val="0070C0"/>
                </a:solidFill>
              </a:rPr>
              <a:t>Email attachments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58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599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Notification: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Standard for providing notice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Investigation determines that misuse of member information occurred/possible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Notification can be delayed (at credit union discretion) at law enforcement request (in writing)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Sensitive member information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Information most susceptible to misuse/identity theft (names, addresses, telephone numbers, SSN, DL numbers, account numbers, credit/debit card numbers, PINs/passwords)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Affected members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If precise impact is known, can limit notification to those impacted, if impact involves a group of member data files, but specific members cannot be identified, must notify the entire group. </a:t>
            </a:r>
          </a:p>
        </p:txBody>
      </p:sp>
    </p:spTree>
    <p:extLst>
      <p:ext uri="{BB962C8B-B14F-4D97-AF65-F5344CB8AC3E}">
        <p14:creationId xmlns:p14="http://schemas.microsoft.com/office/powerpoint/2010/main" val="345329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670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Notification: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Content of member notices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What happened and types of member data compromised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What the credit union has done to protect from further compromise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A Telephone number to call for information/assistance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Reminder to remain vigilant (next 12-24 months) and report any suspected identity theft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When appropriate, include: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Recommendation to review statements and report suspicious activity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Description of fraud alerts and how to place them on credit reports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Recommendation to periodically obtain and check credit reports and have fraud removed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How to obtain a free credit report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FTC guidance on identity theft prevention &amp; reporting, website/contact info (</a:t>
            </a:r>
            <a:r>
              <a:rPr lang="en-US" sz="2800" kern="100" dirty="0">
                <a:solidFill>
                  <a:srgbClr val="0070C0"/>
                </a:solidFill>
                <a:cs typeface="Times New Roman" panose="02020603050405020304" pitchFamily="18" charset="0"/>
                <a:hlinkClick r:id="rId4"/>
              </a:rPr>
              <a:t>www.ftc.gov</a:t>
            </a:r>
            <a:r>
              <a:rPr lang="en-US" sz="28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) (202) 326-2222</a:t>
            </a: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7864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592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Notification: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Credit bureau notification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NCUA advises credit unions to notify credit reporting agencies before sending notices to large numbers of members that include contact information for the credit reporting agencies.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Delivery of member notices – </a:t>
            </a:r>
          </a:p>
          <a:p>
            <a:pPr marL="1371600" lvl="2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rgbClr val="0070C0"/>
                </a:solidFill>
              </a:rPr>
              <a:t>Can be sent in any many designed to ensure that a member can reasonably expected to receive it, including: 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rgbClr val="0070C0"/>
                </a:solidFill>
              </a:rPr>
              <a:t>Telephone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rgbClr val="0070C0"/>
                </a:solidFill>
              </a:rPr>
              <a:t>Mail</a:t>
            </a:r>
          </a:p>
          <a:p>
            <a:pPr marL="1828800" lvl="3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solidFill>
                  <a:srgbClr val="0070C0"/>
                </a:solidFill>
              </a:rPr>
              <a:t>Electronic mail (for members who have agreed to receive notifications electronically)</a:t>
            </a:r>
          </a:p>
        </p:txBody>
      </p:sp>
    </p:spTree>
    <p:extLst>
      <p:ext uri="{BB962C8B-B14F-4D97-AF65-F5344CB8AC3E}">
        <p14:creationId xmlns:p14="http://schemas.microsoft.com/office/powerpoint/2010/main" val="112242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B3AADD-89D0-DB63-3966-261AE1264BD7}"/>
              </a:ext>
            </a:extLst>
          </p:cNvPr>
          <p:cNvSpPr txBox="1"/>
          <p:nvPr/>
        </p:nvSpPr>
        <p:spPr>
          <a:xfrm>
            <a:off x="304800" y="2132230"/>
            <a:ext cx="17678400" cy="510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What’s on Your radar?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Current Challenges? 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Questions You Want Answered? 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New/Updated Content: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BCP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Incident Management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Cyber Incident Response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76085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721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NCUA Guidance - SAR Reporting in a Cyber Incident :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kern="10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Suspicious Activity Report – Cyber Incident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From FINCEN advisory letter FIN-2016-A005</a:t>
            </a:r>
          </a:p>
          <a:p>
            <a:pPr marL="914400" lvl="1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u="none" strike="noStrike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https://www.fincen.gov/resources/advisories/fincen-advisory-fin-2016-a005</a:t>
            </a:r>
            <a:endParaRPr lang="en-US" sz="3200" u="none" strike="noStrike" dirty="0">
              <a:solidFill>
                <a:srgbClr val="0070C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lvl="2">
              <a:lnSpc>
                <a:spcPct val="107000"/>
              </a:lnSpc>
              <a:spcAft>
                <a:spcPts val="600"/>
              </a:spcAft>
            </a:pPr>
            <a:r>
              <a:rPr lang="en-US" sz="3200" i="1" kern="100" dirty="0">
                <a:solidFill>
                  <a:srgbClr val="0070C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“A financial institution is required to report a suspicious transactions conducted or attempted by, at, or through the institution that involves or aggregates to $5,000 or more in funds or other assets. If a financial institution knows, suspects, or has reason to suspect that a cyber-event was intended, in whole or in part, to conduct, facilitate, or affect a transaction or a series of transactions, it should be considered part of an attempt to conduct a suspicious transaction or series of transactions. Cyber-events targeting financial institutions that could affect a transaction or series of transactions would be reportable as suspicious transactions because they are unauthorized, relevant to a possible violation of law or regulation, and regularly involve efforts to acquire funds through illegal activities.”</a:t>
            </a:r>
            <a:endParaRPr lang="en-US" sz="3200" kern="100" dirty="0">
              <a:solidFill>
                <a:srgbClr val="0070C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10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Cyber Incident Response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3214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Appendix – Section 1673 - Full Cyber Incident Life Cycle – Preparation Mechanisms:</a:t>
            </a:r>
          </a:p>
          <a:p>
            <a:pPr>
              <a:lnSpc>
                <a:spcPct val="114000"/>
              </a:lnSpc>
            </a:pP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Out: </a:t>
            </a:r>
            <a:r>
              <a:rPr lang="en-US" sz="3600" b="1" strike="sngStrike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NCUA ACET</a:t>
            </a:r>
          </a:p>
          <a:p>
            <a:pPr>
              <a:lnSpc>
                <a:spcPct val="114000"/>
              </a:lnSpc>
            </a:pP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In: CISA Cyber Information Security Awareness –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cisa_cpg_checklist_v1.0.1_final.pdf 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29061-D5FC-5F98-47EF-41B5A329F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630647"/>
            <a:ext cx="10213699" cy="37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85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8B3AADD-89D0-DB63-3966-261AE1264BD7}"/>
              </a:ext>
            </a:extLst>
          </p:cNvPr>
          <p:cNvSpPr txBox="1"/>
          <p:nvPr/>
        </p:nvSpPr>
        <p:spPr>
          <a:xfrm>
            <a:off x="304800" y="2132230"/>
            <a:ext cx="17678400" cy="638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 </a:t>
            </a:r>
          </a:p>
          <a:p>
            <a:pPr>
              <a:lnSpc>
                <a:spcPct val="114000"/>
              </a:lnSpc>
            </a:pP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information: </a:t>
            </a:r>
          </a:p>
          <a:p>
            <a:pPr>
              <a:lnSpc>
                <a:spcPct val="114000"/>
              </a:lnSpc>
            </a:pP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4000"/>
              </a:lnSpc>
            </a:pPr>
            <a:r>
              <a:rPr lang="en-US" sz="3600" dirty="0">
                <a:solidFill>
                  <a:srgbClr val="0070C0"/>
                </a:solidFill>
              </a:rPr>
              <a:t>Bill Ashland</a:t>
            </a:r>
          </a:p>
          <a:p>
            <a:pPr>
              <a:lnSpc>
                <a:spcPct val="114000"/>
              </a:lnSpc>
            </a:pPr>
            <a:r>
              <a:rPr lang="en-US" sz="3200" dirty="0">
                <a:solidFill>
                  <a:srgbClr val="0070C0"/>
                </a:solidFill>
              </a:rPr>
              <a:t>AVP, Business Continuity</a:t>
            </a:r>
          </a:p>
          <a:p>
            <a:pPr>
              <a:lnSpc>
                <a:spcPct val="114000"/>
              </a:lnSpc>
            </a:pPr>
            <a:r>
              <a:rPr lang="en-US" sz="3200" dirty="0">
                <a:solidFill>
                  <a:srgbClr val="0070C0"/>
                </a:solidFill>
              </a:rPr>
              <a:t>Synergent</a:t>
            </a:r>
          </a:p>
          <a:p>
            <a:pPr>
              <a:lnSpc>
                <a:spcPct val="114000"/>
              </a:lnSpc>
            </a:pPr>
            <a:r>
              <a:rPr lang="en-US" sz="3200" dirty="0">
                <a:solidFill>
                  <a:srgbClr val="0070C0"/>
                </a:solidFill>
                <a:hlinkClick r:id="rId2"/>
              </a:rPr>
              <a:t>washland@synergentcorp.com</a:t>
            </a:r>
            <a:endParaRPr lang="en-US" sz="3200" dirty="0">
              <a:solidFill>
                <a:srgbClr val="0070C0"/>
              </a:solidFill>
            </a:endParaRPr>
          </a:p>
          <a:p>
            <a:pPr>
              <a:lnSpc>
                <a:spcPct val="114000"/>
              </a:lnSpc>
            </a:pPr>
            <a:endParaRPr lang="en-US" sz="2800" dirty="0">
              <a:solidFill>
                <a:srgbClr val="0070C0"/>
              </a:solidFill>
            </a:endParaRPr>
          </a:p>
          <a:p>
            <a:pPr>
              <a:lnSpc>
                <a:spcPct val="114000"/>
              </a:lnSpc>
            </a:pPr>
            <a:endParaRPr lang="en-US" sz="2800" dirty="0">
              <a:solidFill>
                <a:srgbClr val="0070C0"/>
              </a:solidFill>
            </a:endParaRPr>
          </a:p>
          <a:p>
            <a:pPr>
              <a:lnSpc>
                <a:spcPct val="114000"/>
              </a:lnSpc>
            </a:pP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 descr="Close-up of a thank you note&#10;&#10;AI-generated content may be incorrect.">
            <a:extLst>
              <a:ext uri="{FF2B5EF4-FFF2-40B4-BE49-F238E27FC236}">
                <a16:creationId xmlns:a16="http://schemas.microsoft.com/office/drawing/2014/main" id="{43DE65C4-2D2C-E707-ABBF-4B66678AD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04" y="3724275"/>
            <a:ext cx="8096250" cy="5381625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BCD960-FCDD-1BC7-033B-BF1EAE296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F9400-9050-889F-0350-01A77B97F16D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1D664C-F8B9-4DE1-14A1-DC60D7F24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ED5A0-4327-AEE7-8B88-6637C80532D2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</p:spTree>
    <p:extLst>
      <p:ext uri="{BB962C8B-B14F-4D97-AF65-F5344CB8AC3E}">
        <p14:creationId xmlns:p14="http://schemas.microsoft.com/office/powerpoint/2010/main" val="66913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on Your Radar?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B3AADD-89D0-DB63-3966-261AE1264BD7}"/>
              </a:ext>
            </a:extLst>
          </p:cNvPr>
          <p:cNvSpPr txBox="1"/>
          <p:nvPr/>
        </p:nvSpPr>
        <p:spPr>
          <a:xfrm>
            <a:off x="304800" y="2132230"/>
            <a:ext cx="17678400" cy="574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Auditor/regulator feedback received?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Threats that are top of mind currently?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Program objectives/focus areas?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The current political climate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AI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Social Engineering (deepfakes, voice copying)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</a:endParaRP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</a:endParaRP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pic>
        <p:nvPicPr>
          <p:cNvPr id="5" name="Picture 4" descr="A green radar screen with a point pointing at the center&#10;&#10;AI-generated content may be incorrect.">
            <a:extLst>
              <a:ext uri="{FF2B5EF4-FFF2-40B4-BE49-F238E27FC236}">
                <a16:creationId xmlns:a16="http://schemas.microsoft.com/office/drawing/2014/main" id="{A06FC2AF-049B-96DC-0C8A-47503118C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3323396"/>
            <a:ext cx="6414247" cy="3644602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96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Challenges?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pic>
        <p:nvPicPr>
          <p:cNvPr id="5" name="Picture 4" descr="A green radar screen with a point pointing at the center&#10;&#10;AI-generated content may be incorrect.">
            <a:extLst>
              <a:ext uri="{FF2B5EF4-FFF2-40B4-BE49-F238E27FC236}">
                <a16:creationId xmlns:a16="http://schemas.microsoft.com/office/drawing/2014/main" id="{A06FC2AF-049B-96DC-0C8A-47503118C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3323396"/>
            <a:ext cx="6414247" cy="3644602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258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Program challenges?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RecoveryPro specific areas of need?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Pictures being difficult </a:t>
            </a:r>
            <a:r>
              <a:rPr lang="en-US" sz="3600" dirty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9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You Want Answered?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pic>
        <p:nvPicPr>
          <p:cNvPr id="5" name="Picture 4" descr="A green radar screen with a point pointing at the center&#10;&#10;AI-generated content may be incorrect.">
            <a:extLst>
              <a:ext uri="{FF2B5EF4-FFF2-40B4-BE49-F238E27FC236}">
                <a16:creationId xmlns:a16="http://schemas.microsoft.com/office/drawing/2014/main" id="{A06FC2AF-049B-96DC-0C8A-47503118C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3323396"/>
            <a:ext cx="6414247" cy="3644602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0515600" cy="384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Business Continuity Questions?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Recovery Pro Questions?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Key fobs MFA tokens for vendor access in a facility event – How to handle?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</a:endParaRP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3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- BCP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574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</a:rPr>
              <a:t>Planning Assumptions: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In today's technology dependent world, virtually every team member requires baseline computing and communications equipment and applications to effectively function. As such: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Every employee is assumed to need a computer(laptop or desktop) with network connectivity and Microsoft 365 applications (including MS Outlook)</a:t>
            </a:r>
          </a:p>
          <a:p>
            <a:pPr marL="571500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Every employee is assumed to need a telephony device (desktop handset, softphone, or handheld device) in order to make and receive calls internally (with staff) and externally (with vendors and service providers, and others)</a:t>
            </a:r>
          </a:p>
        </p:txBody>
      </p:sp>
    </p:spTree>
    <p:extLst>
      <p:ext uri="{BB962C8B-B14F-4D97-AF65-F5344CB8AC3E}">
        <p14:creationId xmlns:p14="http://schemas.microsoft.com/office/powerpoint/2010/main" val="4086314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- BCP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6975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</a:rPr>
              <a:t>Related Documentation: 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Other documentation and resources are in place to support the Response and Recovery efforts of [[CUname]]. These include: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endParaRPr lang="en-US" sz="1600" dirty="0">
              <a:solidFill>
                <a:srgbClr val="0070C0"/>
              </a:solidFill>
            </a:endParaRPr>
          </a:p>
          <a:p>
            <a:pPr marL="571500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0070C0"/>
                </a:solidFill>
              </a:rPr>
              <a:t>Event/Incident Response and Incident Management -  </a:t>
            </a:r>
          </a:p>
          <a:p>
            <a:pPr marL="1028700" lvl="1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[[CUname]] Incident Management Procedure</a:t>
            </a:r>
          </a:p>
          <a:p>
            <a:pPr marL="1028700" lvl="1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[[CUname]] Cyber incident Response</a:t>
            </a:r>
          </a:p>
          <a:p>
            <a:pPr marL="1028700" lvl="1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Event/Incident Log </a:t>
            </a:r>
          </a:p>
          <a:p>
            <a:pPr marL="1028700" lvl="1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(Add any other related documentation here, such as evacuation/shelter in place plans)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endParaRPr lang="en-US" sz="1600" dirty="0">
              <a:solidFill>
                <a:srgbClr val="0070C0"/>
              </a:solidFill>
            </a:endParaRPr>
          </a:p>
          <a:p>
            <a:pPr marL="571500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200" b="1" i="1" dirty="0">
                <a:solidFill>
                  <a:srgbClr val="0070C0"/>
                </a:solidFill>
              </a:rPr>
              <a:t>Systems Recovery – </a:t>
            </a:r>
          </a:p>
          <a:p>
            <a:pPr marL="1028700" lvl="1" indent="-57150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(Add any Systems Recovery documentation here, if applicable)</a:t>
            </a:r>
          </a:p>
        </p:txBody>
      </p:sp>
    </p:spTree>
    <p:extLst>
      <p:ext uri="{BB962C8B-B14F-4D97-AF65-F5344CB8AC3E}">
        <p14:creationId xmlns:p14="http://schemas.microsoft.com/office/powerpoint/2010/main" val="36598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Incident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4627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</a:rPr>
              <a:t>Business Continuity Order of Succession: </a:t>
            </a:r>
          </a:p>
          <a:p>
            <a:pPr>
              <a:lnSpc>
                <a:spcPct val="114000"/>
              </a:lnSpc>
            </a:pPr>
            <a:r>
              <a:rPr lang="en-US" sz="3600" dirty="0">
                <a:solidFill>
                  <a:srgbClr val="0070C0"/>
                </a:solidFill>
              </a:rPr>
              <a:t>If the Decision-Making Authority is unavailable, define order of succession </a:t>
            </a:r>
            <a:r>
              <a:rPr lang="en-US" sz="3600" u="sng" dirty="0">
                <a:solidFill>
                  <a:srgbClr val="0070C0"/>
                </a:solidFill>
              </a:rPr>
              <a:t>for BCP purposes</a:t>
            </a:r>
            <a:r>
              <a:rPr lang="en-US" sz="3600" dirty="0">
                <a:solidFill>
                  <a:srgbClr val="0070C0"/>
                </a:solidFill>
              </a:rPr>
              <a:t>:  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1. CEO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2. COO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3. Director of Member Experience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4. …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</a:rPr>
              <a:t>5. …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5FA84A-5067-58B0-03D4-3E097659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53"/>
            <a:ext cx="18288000" cy="940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A5225E-B84D-C8AD-1EA3-8EC2309CCA9F}"/>
              </a:ext>
            </a:extLst>
          </p:cNvPr>
          <p:cNvCxnSpPr>
            <a:cxnSpLocks/>
          </p:cNvCxnSpPr>
          <p:nvPr/>
        </p:nvCxnSpPr>
        <p:spPr>
          <a:xfrm flipH="1">
            <a:off x="0" y="8763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CE7598-84E6-2C62-5FC8-83F4C6C6C3DB}"/>
              </a:ext>
            </a:extLst>
          </p:cNvPr>
          <p:cNvCxnSpPr>
            <a:cxnSpLocks/>
          </p:cNvCxnSpPr>
          <p:nvPr/>
        </p:nvCxnSpPr>
        <p:spPr>
          <a:xfrm flipH="1">
            <a:off x="0" y="9486900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749F6A-8E10-3B05-5583-05BDA8B09D1C}"/>
              </a:ext>
            </a:extLst>
          </p:cNvPr>
          <p:cNvSpPr txBox="1"/>
          <p:nvPr/>
        </p:nvSpPr>
        <p:spPr>
          <a:xfrm>
            <a:off x="304800" y="1181100"/>
            <a:ext cx="176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New/Updated Content – Incident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31FCA-6F16-80FF-953E-1CB445B4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435" y="9545820"/>
            <a:ext cx="2590800" cy="64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C90E4-70EC-26CC-05A3-C6CDC6FB04BB}"/>
              </a:ext>
            </a:extLst>
          </p:cNvPr>
          <p:cNvSpPr txBox="1"/>
          <p:nvPr/>
        </p:nvSpPr>
        <p:spPr>
          <a:xfrm>
            <a:off x="304800" y="3810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Pro – New Issues, Examiner Focus, and Cybersecurity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6662-AB35-C33B-FE44-AF54B459F6F0}"/>
              </a:ext>
            </a:extLst>
          </p:cNvPr>
          <p:cNvSpPr txBox="1"/>
          <p:nvPr/>
        </p:nvSpPr>
        <p:spPr>
          <a:xfrm>
            <a:off x="295835" y="9420540"/>
            <a:ext cx="17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October 20</a:t>
            </a:r>
            <a:r>
              <a:rPr lang="en-US" sz="4400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028A7-64BE-1918-AD28-58EB78AC78F9}"/>
              </a:ext>
            </a:extLst>
          </p:cNvPr>
          <p:cNvSpPr txBox="1"/>
          <p:nvPr/>
        </p:nvSpPr>
        <p:spPr>
          <a:xfrm>
            <a:off x="304800" y="2132230"/>
            <a:ext cx="17678400" cy="510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b="1" dirty="0">
                <a:solidFill>
                  <a:srgbClr val="0070C0"/>
                </a:solidFill>
              </a:rPr>
              <a:t>Incident Management Team Identified: 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Decision-Making Authority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Management Team</a:t>
            </a:r>
          </a:p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Who else? 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Technical staff, 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Marketing (for communications) , 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Facilities, </a:t>
            </a:r>
          </a:p>
          <a:p>
            <a:pPr marL="1028700" lvl="1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Others (by Role)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8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8a18de-d098-49fb-96a6-6e913a7eb869" xsi:nil="true"/>
    <lcf76f155ced4ddcb4097134ff3c332f xmlns="11725b93-7b23-4210-b5db-6eb98364631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FEDB9187AE604D8C8903C09E6EEDEB" ma:contentTypeVersion="13" ma:contentTypeDescription="Create a new document." ma:contentTypeScope="" ma:versionID="088ee3c99c1fc0eedd4e865efd795f8b">
  <xsd:schema xmlns:xsd="http://www.w3.org/2001/XMLSchema" xmlns:xs="http://www.w3.org/2001/XMLSchema" xmlns:p="http://schemas.microsoft.com/office/2006/metadata/properties" xmlns:ns2="11725b93-7b23-4210-b5db-6eb983646318" xmlns:ns3="bc8a18de-d098-49fb-96a6-6e913a7eb869" targetNamespace="http://schemas.microsoft.com/office/2006/metadata/properties" ma:root="true" ma:fieldsID="e887248c32dd318676e1219ce9a7f5d3" ns2:_="" ns3:_="">
    <xsd:import namespace="11725b93-7b23-4210-b5db-6eb983646318"/>
    <xsd:import namespace="bc8a18de-d098-49fb-96a6-6e913a7eb8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25b93-7b23-4210-b5db-6eb9836463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5233c69-0124-4c72-a7f6-3b5a299f60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a18de-d098-49fb-96a6-6e913a7eb86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a8ce736-9220-4635-b7e8-b18c8cf69c3f}" ma:internalName="TaxCatchAll" ma:showField="CatchAllData" ma:web="bc8a18de-d098-49fb-96a6-6e913a7eb8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B6E941-3404-4707-B51A-1181D6512B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F83541-4310-43D9-A941-DE21007532FC}">
  <ds:schemaRefs>
    <ds:schemaRef ds:uri="http://schemas.microsoft.com/office/2006/metadata/properties"/>
    <ds:schemaRef ds:uri="http://purl.org/dc/dcmitype/"/>
    <ds:schemaRef ds:uri="http://purl.org/dc/elements/1.1/"/>
    <ds:schemaRef ds:uri="9e07df0a-f135-4bd4-9f06-7b1b3a01c1ce"/>
    <ds:schemaRef ds:uri="http://schemas.microsoft.com/office/2006/documentManagement/types"/>
    <ds:schemaRef ds:uri="http://schemas.microsoft.com/office/infopath/2007/PartnerControls"/>
    <ds:schemaRef ds:uri="bc8a18de-d098-49fb-96a6-6e913a7eb869"/>
    <ds:schemaRef ds:uri="http://purl.org/dc/terms/"/>
    <ds:schemaRef ds:uri="http://schemas.openxmlformats.org/package/2006/metadata/core-properties"/>
    <ds:schemaRef ds:uri="http://www.w3.org/XML/1998/namespace"/>
    <ds:schemaRef ds:uri="11725b93-7b23-4210-b5db-6eb983646318"/>
  </ds:schemaRefs>
</ds:datastoreItem>
</file>

<file path=customXml/itemProps3.xml><?xml version="1.0" encoding="utf-8"?>
<ds:datastoreItem xmlns:ds="http://schemas.openxmlformats.org/officeDocument/2006/customXml" ds:itemID="{BE5C12E0-0AF8-4AB0-A3B6-192DFC3E0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25b93-7b23-4210-b5db-6eb983646318"/>
    <ds:schemaRef ds:uri="bc8a18de-d098-49fb-96a6-6e913a7eb8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1997</Words>
  <Application>Microsoft Office PowerPoint</Application>
  <PresentationFormat>Custom</PresentationFormat>
  <Paragraphs>217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Wingdings</vt:lpstr>
      <vt:lpstr>Times New Roman</vt:lpstr>
      <vt:lpstr>Arial</vt:lpstr>
      <vt:lpstr>Corbel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By: Vicki Kraai</dc:title>
  <dc:creator>Rebekah Yeary</dc:creator>
  <cp:lastModifiedBy>Ashland, William</cp:lastModifiedBy>
  <cp:revision>27</cp:revision>
  <dcterms:created xsi:type="dcterms:W3CDTF">2006-08-16T00:00:00Z</dcterms:created>
  <dcterms:modified xsi:type="dcterms:W3CDTF">2025-10-20T19:42:06Z</dcterms:modified>
  <dc:identifier>DAF79aSbl-4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0x0101007DFEDB9187AE604D8C8903C09E6EEDEB</vt:lpwstr>
  </property>
  <property fmtid="{D5CDD505-2E9C-101B-9397-08002B2CF9AE}" pid="3" name="MediaServiceImageTags">
    <vt:lpwstr/>
  </property>
</Properties>
</file>